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24"/>
  </p:notesMasterIdLst>
  <p:sldIdLst>
    <p:sldId id="256" r:id="rId2"/>
    <p:sldId id="305" r:id="rId3"/>
    <p:sldId id="304" r:id="rId4"/>
    <p:sldId id="309" r:id="rId5"/>
    <p:sldId id="312" r:id="rId6"/>
    <p:sldId id="270" r:id="rId7"/>
    <p:sldId id="293" r:id="rId8"/>
    <p:sldId id="274" r:id="rId9"/>
    <p:sldId id="272" r:id="rId10"/>
    <p:sldId id="294" r:id="rId11"/>
    <p:sldId id="277" r:id="rId12"/>
    <p:sldId id="310" r:id="rId13"/>
    <p:sldId id="278" r:id="rId14"/>
    <p:sldId id="306" r:id="rId15"/>
    <p:sldId id="297" r:id="rId16"/>
    <p:sldId id="298" r:id="rId17"/>
    <p:sldId id="299" r:id="rId18"/>
    <p:sldId id="300" r:id="rId19"/>
    <p:sldId id="307" r:id="rId20"/>
    <p:sldId id="303" r:id="rId21"/>
    <p:sldId id="289" r:id="rId22"/>
    <p:sldId id="30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96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5D875-A2DF-4E44-83E3-DCD2C1C1084F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C8B75-A53C-43CB-A390-1AC5255DF5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6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8B75-A53C-43CB-A390-1AC5255DF52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32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8B75-A53C-43CB-A390-1AC5255DF52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7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2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1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8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5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3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2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3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2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4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1337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01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0846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46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1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9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6A853-84E3-4F5B-BEFA-A3757AFEB956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599CD93-E4DB-4CF3-915C-C078D40EC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8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70B11F-0460-42CD-8979-63600C83F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62" y="1909014"/>
            <a:ext cx="10737972" cy="164452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NAUČENE LEKCIJE</a:t>
            </a:r>
            <a:r>
              <a:rPr lang="mk-MK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b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LEKCIJE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KOJE TREBA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SE NAUČE U </a:t>
            </a:r>
            <a:b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PRIMENI NOVIH STANDARDA ZA ZAŠTITU</a:t>
            </a:r>
            <a:r>
              <a:rPr lang="mk-MK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 PODATAKA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A26EC7D-5BB3-4CF5-94BB-F28C085E8E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484450"/>
            <a:ext cx="8618705" cy="2130359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Beograd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Srbija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Octobar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endParaRPr lang="mk-MK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en-US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46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22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612" y="1472537"/>
            <a:ext cx="4595750" cy="388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6692" y="1485541"/>
            <a:ext cx="10233025" cy="2991455"/>
          </a:xfrm>
        </p:spPr>
        <p:txBody>
          <a:bodyPr>
            <a:noAutofit/>
          </a:bodyPr>
          <a:lstStyle/>
          <a:p>
            <a: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SADRŽAJ</a:t>
            </a:r>
            <a:b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MEHANIZMI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ZAŠTITU LIČNIH PODATAKA, NA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USAGLAŠAVANJA I   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CILJEVI</a:t>
            </a:r>
            <a:r>
              <a:rPr lang="mk-MK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k-MK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-ODGOVORNOSTI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RIZICI</a:t>
            </a:r>
            <a:r>
              <a:rPr lang="mk-MK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k-MK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-ZAKLJUČCI</a:t>
            </a:r>
            <a:endParaRPr lang="mk-MK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2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4" y="3147265"/>
            <a:ext cx="8596668" cy="1456661"/>
          </a:xfrm>
          <a:prstGeom prst="wedgeRoundRectCallout">
            <a:avLst>
              <a:gd name="adj1" fmla="val -32224"/>
              <a:gd name="adj2" fmla="val 125820"/>
              <a:gd name="adj3" fmla="val 16667"/>
            </a:avLst>
          </a:prstGeom>
          <a:solidFill>
            <a:schemeClr val="accent1"/>
          </a:solidFill>
          <a:ln w="25400" cap="flat" cmpd="sng" algn="ctr">
            <a:solidFill>
              <a:srgbClr val="333399"/>
            </a:solidFill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1.Mehanizmi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zaštitu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način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usaglašavanja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ciljevi</a:t>
            </a:r>
            <a:endParaRPr lang="mk-MK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87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084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FAKTIČKO STANJE - PROMENA ULOGA</a:t>
            </a:r>
            <a:endParaRPr lang="mk-MK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65941"/>
            <a:ext cx="9956800" cy="470113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pt-B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Kontrolor </a:t>
            </a:r>
            <a:r>
              <a:rPr lang="pt-B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Rukovalac  -  </a:t>
            </a: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faktor</a:t>
            </a:r>
          </a:p>
          <a:p>
            <a:pPr marL="0" indent="0">
              <a:buNone/>
            </a:pP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-Pasivan</a:t>
            </a:r>
          </a:p>
          <a:p>
            <a:pPr marL="0" indent="0">
              <a:buNone/>
            </a:pP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</a:t>
            </a: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Aktivan</a:t>
            </a:r>
          </a:p>
          <a:p>
            <a:pPr marL="0" indent="0">
              <a:buNone/>
            </a:pPr>
            <a:endParaRPr lang="pt-BR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Odgovornost </a:t>
            </a:r>
            <a:r>
              <a:rPr lang="pt-B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demonstriranje i dokazivanje </a:t>
            </a:r>
            <a:r>
              <a:rPr lang="pt-B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odgovornosti</a:t>
            </a:r>
          </a:p>
          <a:p>
            <a:pPr>
              <a:buFont typeface="Wingdings" pitchFamily="2" charset="2"/>
              <a:buChar char="§"/>
            </a:pPr>
            <a:endParaRPr lang="pt-BR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Inovativni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</a:rPr>
              <a:t>pravila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Tehniki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</a:rPr>
              <a:t>za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</a:rPr>
              <a:t>privatnost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Procena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uticaja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na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zaštitu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</a:rPr>
              <a:t>podataka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</a:rPr>
              <a:t> - DPIA (Data Protection Impact Assessment) </a:t>
            </a:r>
            <a:endParaRPr lang="mk-MK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4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PRAVA FIZICKIH LICA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6214"/>
            <a:ext cx="8596668" cy="3880773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Olakšan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pristup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ličnih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Prenosljivost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ličnih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Pravo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budeš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zaboravljen</a:t>
            </a: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Pravo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budeš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obavešten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narušavanje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bezbednosti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ličnih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mk-MK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defRPr/>
            </a:pPr>
            <a:endParaRPr lang="mk-MK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buFontTx/>
              <a:buNone/>
              <a:defRPr/>
            </a:pPr>
            <a:endParaRPr lang="mk-MK" sz="24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24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804" y="609600"/>
            <a:ext cx="8622309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ELEMENTI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k-MK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75820" y="1772816"/>
            <a:ext cx="2124236" cy="7000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planiraǌe</a:t>
            </a:r>
            <a:endParaRPr lang="mk-MK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04112" y="3010520"/>
            <a:ext cx="2592288" cy="778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implementacija</a:t>
            </a:r>
            <a:endParaRPr lang="mk-MK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79776" y="4756392"/>
            <a:ext cx="3456384" cy="688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provera</a:t>
            </a:r>
            <a:endParaRPr lang="mk-MK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95055" y="3068960"/>
            <a:ext cx="2876809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delovanje</a:t>
            </a:r>
            <a:r>
              <a:rPr lang="mk-MK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poboljšanje</a:t>
            </a:r>
            <a:r>
              <a:rPr lang="mk-MK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mk-MK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104112" y="2132856"/>
            <a:ext cx="108012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960096" y="3933056"/>
            <a:ext cx="1152128" cy="7452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611724" y="3867144"/>
            <a:ext cx="864096" cy="7452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359696" y="2132856"/>
            <a:ext cx="864096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564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-4123"/>
            <a:ext cx="963044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NAČIN USAGLAŠAVANJA - UPRAVLJANJE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k-MK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6849" y="1717764"/>
            <a:ext cx="8099165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Struktura</a:t>
            </a:r>
            <a:r>
              <a:rPr lang="mk-MK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k-MK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uloge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Dokazi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operaciju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obrada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buClr>
                <a:srgbClr val="4EC5D8"/>
              </a:buClr>
              <a:buSzPct val="70000"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Dokumentacija</a:t>
            </a:r>
            <a:r>
              <a:rPr lang="mk-MK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k-MK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politiki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Tehni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čke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organizaciske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mere</a:t>
            </a: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80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584" y="10375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CILJEVI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k-MK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4931" y="953314"/>
            <a:ext cx="1045215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rgbClr val="4EC5D8"/>
              </a:buClr>
              <a:buSzPct val="70000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overljivost</a:t>
            </a:r>
            <a:r>
              <a:rPr lang="mk-MK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pristup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čnim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podatcima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vla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šcenjima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njihovu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obradu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kontrolora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Integritet</a:t>
            </a:r>
            <a:r>
              <a:rPr lang="mk-MK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zaštita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tačnosti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obezbe</a:t>
            </a: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ivanje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lični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tačni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potpuni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ažurirani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itchFamily="2" charset="2"/>
              <a:buChar char="§"/>
            </a:pP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Dostupnost</a:t>
            </a:r>
            <a:r>
              <a:rPr lang="ru-RU" sz="22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0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nesmetan</a:t>
            </a:r>
            <a:r>
              <a:rPr lang="en-US" sz="2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0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pristup</a:t>
            </a:r>
            <a:r>
              <a:rPr lang="en-US" sz="2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en-US" sz="220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0" u="none" strike="noStrik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stalna</a:t>
            </a:r>
            <a:r>
              <a:rPr lang="en-US" sz="220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0" u="none" strike="noStrik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dostupnost</a:t>
            </a:r>
            <a:r>
              <a:rPr lang="en-US" sz="220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usiness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ontinuity)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informacionog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obra</a:t>
            </a: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uju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lični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strana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ovlaščenih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lica</a:t>
            </a:r>
            <a:endParaRPr lang="en-US" sz="220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 algn="just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8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093" y="25940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PLANIRANJE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k-MK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08951" y="1729639"/>
            <a:ext cx="9085634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Katalog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zbirke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pregled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zbirke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Popis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procesa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rizika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priroda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obim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svrha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obrade</a:t>
            </a: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78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093" y="21076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IMPLEMENTACIJA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k-MK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ru-RU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  <a:p>
            <a:endParaRPr lang="mk-MK" dirty="0"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08951" y="1729639"/>
            <a:ext cx="9085634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Tehničke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mere</a:t>
            </a: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r>
              <a:rPr lang="en-US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Organizaciske</a:t>
            </a:r>
            <a:r>
              <a:rPr lang="en-US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mere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4EC5D8"/>
              </a:buClr>
              <a:buSzPct val="70000"/>
              <a:buFont typeface="Wingdings" panose="05000000000000000000" pitchFamily="2" charset="2"/>
              <a:buChar char="§"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465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531" y="223735"/>
            <a:ext cx="8596668" cy="140510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PROVERA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77334" y="1174445"/>
            <a:ext cx="10853606" cy="3880773"/>
          </a:xfrm>
        </p:spPr>
        <p:txBody>
          <a:bodyPr>
            <a:noAutofit/>
          </a:bodyPr>
          <a:lstStyle/>
          <a:p>
            <a:endParaRPr lang="mk-MK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Periodične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DPO -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ključnu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ulogu u koordinaciji organizacionih jedinica,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komunikacij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među zaposle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nih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obu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prover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usklađenosti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informacione infrastrukture i informacionog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Unutrašnja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Jednom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godišnje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Usaglašenost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Nedostataka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Izveštaj</a:t>
            </a:r>
            <a:endParaRPr lang="mk-MK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600"/>
              </a:spcBef>
              <a:buSzPct val="70000"/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k-MK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k-MK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2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531" y="235610"/>
            <a:ext cx="8596668" cy="140510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DPO - </a:t>
            </a:r>
            <a:b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Lice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zaštitu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77334" y="1186320"/>
            <a:ext cx="10853606" cy="3880773"/>
          </a:xfrm>
        </p:spPr>
        <p:txBody>
          <a:bodyPr>
            <a:noAutofit/>
          </a:bodyPr>
          <a:lstStyle/>
          <a:p>
            <a:endParaRPr lang="mk-MK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vi-VN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dređivanje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Pozicija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Zadaci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kontakt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tačka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k-MK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k-MK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36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709" y="26913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DELOVANJE</a:t>
            </a:r>
            <a:r>
              <a:rPr lang="mk-MK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POBOLJŠANJE</a:t>
            </a:r>
            <a:endParaRPr lang="mk-MK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77334" y="1713116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Preventivne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mere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Potencijalnih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neusaglašenosti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Detekcija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izmenjenih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rizika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Evidencija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mera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Korektivne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mere -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identifikacija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Otstranivanje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razloga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Smanjivanje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nivoa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neusaglašenosti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k-MK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k-MK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75520" y="1717764"/>
            <a:ext cx="806489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274320" lvl="1" indent="-274320">
              <a:spcBef>
                <a:spcPts val="600"/>
              </a:spcBef>
              <a:buClr>
                <a:srgbClr val="4EC5D8"/>
              </a:buClr>
              <a:buSzPct val="70000"/>
              <a:buFont typeface="Wingdings"/>
              <a:buChar char=""/>
            </a:pPr>
            <a:endParaRPr lang="mk-MK" sz="2400" b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4" y="3147265"/>
            <a:ext cx="8596668" cy="1456661"/>
          </a:xfrm>
          <a:prstGeom prst="wedgeRoundRectCallout">
            <a:avLst>
              <a:gd name="adj1" fmla="val -32224"/>
              <a:gd name="adj2" fmla="val 125820"/>
              <a:gd name="adj3" fmla="val 16667"/>
            </a:avLst>
          </a:prstGeom>
          <a:solidFill>
            <a:schemeClr val="accent1"/>
          </a:solidFill>
          <a:ln w="25400" cap="flat" cmpd="sng" algn="ctr">
            <a:solidFill>
              <a:srgbClr val="333399"/>
            </a:solidFill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rizici</a:t>
            </a:r>
            <a:endParaRPr lang="mk-MK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24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63C95-CF7D-4A8B-8A91-F57C42C5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3" y="291828"/>
            <a:ext cx="8647889" cy="5107020"/>
          </a:xfrm>
        </p:spPr>
        <p:txBody>
          <a:bodyPr>
            <a:noAutofit/>
          </a:bodyPr>
          <a:lstStyle/>
          <a:p>
            <a:r>
              <a:rPr lang="mk-MK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ODGOVORNOSTI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Uspostavljanje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upravljanje</a:t>
            </a:r>
            <a:r>
              <a:rPr 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Potreba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Svesnost</a:t>
            </a:r>
            <a:r>
              <a:rPr lang="en-US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zašto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mk-MK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razlozi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Odgovornost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demonstriranje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odgovornost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376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63C95-CF7D-4A8B-8A91-F57C42C5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06555"/>
            <a:ext cx="11150490" cy="5019470"/>
          </a:xfrm>
        </p:spPr>
        <p:txBody>
          <a:bodyPr>
            <a:noAutofit/>
          </a:bodyPr>
          <a:lstStyle/>
          <a:p>
            <a:r>
              <a:rPr lang="mk-MK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					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RIZICI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rekršaj</a:t>
            </a: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 I 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kategorije</a:t>
            </a:r>
            <a:r>
              <a:rPr lang="mk-MK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iznosu do 2% od 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ukup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godišnj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prihod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kontrolora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/obrađivača-pravnog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lica, (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izraženo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apsolutnom iznosu) 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ostvaren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poslovnoj godini koja prethodi godini u kojoj je prekršaj učinjen ili od ukupnog prihoda 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ostvaren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kraći rok od 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dana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koja mu je prethodila izvršenju prekršaja, ako je u toj godini pravno lice počelo sa radom, biće izrečeno za prekršaj pravnog 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lica</a:t>
            </a:r>
            <a:r>
              <a:rPr lang="ru-RU" sz="2000" i="0" u="none" strike="noStrik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0" u="none" strike="noStrik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i="0" u="none" strike="noStrik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i="0" u="none" strike="noStrike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iznosu od 300 do 500 evra u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narskoj protivvrednosti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biće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izrečen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odgovorno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pravnom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licu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iznosu od 100 do 500 evra u denarskoj protivvrednosti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biće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izrečen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prekršaj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službeno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lic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organima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držav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nih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vla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iznosu od 100 do 250 evra u denarskoj protivvrednosti biće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izrečen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fizičko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lic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-kontrolor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ili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obrađivač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prekršaj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iznosu od 300 do 500 evra u denarskoj protivvrednosti biće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izrečen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odgovorno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lic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telu koje prati poštovanje 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kodeks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po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stupanja</a:t>
            </a:r>
            <a:r>
              <a:rPr lang="vi-VN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odnosno odgovorno lice u sertifikacionom telu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0" u="none" strike="noStrik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0" u="none" strike="noStrik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0" u="none" strike="noStrik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0" u="none" strike="noStrike" baseline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k-MK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k-MK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75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63C95-CF7D-4A8B-8A91-F57C42C5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01555"/>
            <a:ext cx="10665117" cy="5019470"/>
          </a:xfrm>
        </p:spPr>
        <p:txBody>
          <a:bodyPr>
            <a:noAutofit/>
          </a:bodyPr>
          <a:lstStyle/>
          <a:p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RIZICI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2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rekršaj</a:t>
            </a: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US" sz="2200" b="1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kategorije</a:t>
            </a:r>
            <a:r>
              <a:rPr lang="mk-MK" sz="22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iznosu do 4% od ukupnog godišnjeg prihoda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kontrolora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obrađivača-pravnog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lica, (izraženog u apsolutnom iznosu) ostvarenog u poslovnoj godini koja prethodi godini u kojoj je prekršaj učinjen ili od ukupno ostvarenog prihoda; za kraći period godine koja prethodi prekršaju, ako je u toj godini pravno lice otpočelo sa radom biće izrečena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prekršaj pravno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lice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iznosu od 300 do 500 evra u denarskoj protivvrednosti biće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izrečena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odgovorno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lic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 pravnom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licu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iznosu od 100 do 500 evra u denarskoj protivvrednosti biće izrečena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 prekršaj službeno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lice u državnim organima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Globa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iznosu od 100 do 250 evra u denarskoj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protivvrednosti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biće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izrečena za prekršaj protiv fizičkog lica-kontrolora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obrađivača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100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63C95-CF7D-4A8B-8A91-F57C42C5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01555"/>
            <a:ext cx="10665117" cy="5019470"/>
          </a:xfrm>
        </p:spPr>
        <p:txBody>
          <a:bodyPr>
            <a:noAutofit/>
          </a:bodyPr>
          <a:lstStyle/>
          <a:p>
            <a:r>
              <a:rPr lang="mk-MK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RIZICI</a:t>
            </a: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rekršaj</a:t>
            </a:r>
            <a:r>
              <a:rPr lang="en-US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- Video </a:t>
            </a:r>
            <a:r>
              <a:rPr lang="en-US" sz="24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nadzora</a:t>
            </a:r>
            <a:r>
              <a:rPr lang="mk-MK" sz="2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iznosu od 1.000 do 10.000 evra u denarskoj protivvrednosti biće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izrečen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prekršaj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pravno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lic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-kontrolor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iznosu od 100 do 500 evra u u denarskoj protivvrednosti biće izrečen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odgovorno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pravnom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subjektu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iznosu od 100 do 500 evra u denarskoj protivvrednosti biće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izrečen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prekršaj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službeno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lic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državnim organima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iznosu od 100 do 250 evra u denarskoj protivvrednosti biće izrečen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prekršaj protiv 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fizičko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lic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-kontrolor </a:t>
            </a:r>
            <a:r>
              <a:rPr lang="vi-VN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 obrađivač</a:t>
            </a:r>
            <a:r>
              <a:rPr lang="mk-MK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961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4" y="3147265"/>
            <a:ext cx="8596668" cy="1456661"/>
          </a:xfrm>
          <a:prstGeom prst="wedgeRoundRectCallout">
            <a:avLst>
              <a:gd name="adj1" fmla="val -32224"/>
              <a:gd name="adj2" fmla="val 125820"/>
              <a:gd name="adj3" fmla="val 16667"/>
            </a:avLst>
          </a:prstGeom>
          <a:solidFill>
            <a:schemeClr val="accent1"/>
          </a:solidFill>
          <a:ln w="25400" cap="flat" cmpd="sng" algn="ctr">
            <a:solidFill>
              <a:srgbClr val="333399"/>
            </a:solidFill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endParaRPr lang="mk-MK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24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2100"/>
            <a:ext cx="8596668" cy="1320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ZAKLJUČCI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31911"/>
            <a:ext cx="11328619" cy="49488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Jačanje svesti o suštini i potrebi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zaštit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lič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nih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ačanje </a:t>
            </a:r>
            <a:r>
              <a:rPr lang="pl-PL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mehanizama za zaštitu ličnih </a:t>
            </a:r>
            <a:r>
              <a:rPr lang="pl-PL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Opravdanost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svrhe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transparentnost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Balansiranje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obima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Saradnja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posvečenost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kadrovske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ekipiranosti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Obuke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zaštit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lič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nih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podataka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bezbednosti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informacija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Periodične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Revizija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nad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obradom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lič</a:t>
            </a:r>
            <a:r>
              <a:rPr lang="en-US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nih</a:t>
            </a:r>
            <a:r>
              <a:rPr lang="vi-V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podataka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Odgovornost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demonstriranje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dokazivanje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odgovornosti</a:t>
            </a: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07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D76809-9726-4B31-92AF-5F0D32599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76" y="609600"/>
            <a:ext cx="8596668" cy="1320800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Hvala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pažnji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Pitanja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diskusija</a:t>
            </a: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05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D76809-9726-4B31-92AF-5F0D32599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76" y="609600"/>
            <a:ext cx="8596668" cy="1320800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Predavač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m-r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Marjana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Planojevič</a:t>
            </a: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Ekspert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zaštitu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ličnih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k-M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marjanaplanojevicllm@gmail.com</a:t>
            </a:r>
            <a:b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77290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1575</TotalTime>
  <Words>363</Words>
  <Application>Microsoft Office PowerPoint</Application>
  <PresentationFormat>Custom</PresentationFormat>
  <Paragraphs>149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Facet</vt:lpstr>
      <vt:lpstr>NAUČENE LEKCIJE I LEKCIJE KOJE TREBA DA SE NAUČE U  PRIMENI NOVIH STANDARDA ZA ZAŠTITU LIČNIH PODATAKA</vt:lpstr>
      <vt:lpstr>        SADRŽAJ  -MEHANIZMI ZA ZAŠTITU LIČNIH PODATAKA, NAČIN USAGLAŠAVANJA I            CILJEVI -ODGOVORNOSTI I RIZICI  -ZAKLJUČCI</vt:lpstr>
      <vt:lpstr>PowerPoint Presentation</vt:lpstr>
      <vt:lpstr>FAKTIČKO STANJE - PROMENA ULOGA</vt:lpstr>
      <vt:lpstr>PRAVA FIZICKIH LICA</vt:lpstr>
      <vt:lpstr>ELEMENTI</vt:lpstr>
      <vt:lpstr> NAČIN USAGLAŠAVANJA - UPRAVLJANJE</vt:lpstr>
      <vt:lpstr>CILJEVI</vt:lpstr>
      <vt:lpstr>PLANIRANJE</vt:lpstr>
      <vt:lpstr>IMPLEMENTACIJA</vt:lpstr>
      <vt:lpstr>PROVERA</vt:lpstr>
      <vt:lpstr>      DPO -  Lice za zaštitu ličnih podataka</vt:lpstr>
      <vt:lpstr>DELOVANJE - POBOLJŠANJE</vt:lpstr>
      <vt:lpstr>PowerPoint Presentation</vt:lpstr>
      <vt:lpstr>                          ODGOVORNOSTI   - Uspostavljanje sistema za upravljanje ličnih podataka   - Potreba - mora ili može    - Svesnost - zašto i razlozi   - Odgovornost - demonstriranje odgovornost </vt:lpstr>
      <vt:lpstr>              RIZICI Prekršaji -  I kategorije   Globa u iznosu do 2% od ukupan godišnji prihod kontrolora/obrađivača-pravnog lica, (izraženo u apsolutnom iznosu) ostvaren u poslovnoj godini koja prethodi godini u kojoj je prekršaj učinjen ili od ukupnog prihoda ostvaren za kraći rok od godinu dana koja mu je prethodila izvršenju prekršaja, ako je u toj godini pravno lice počelo sa radom, biće izrečeno za prekršaj pravnog lica  -Globa u iznosu od 300 do 500 evra u denarskoj protivvrednosti biće izrečeno odgovornom licu u pravnom licu   - Globa u iznosu od 100 do 500 evra u denarskoj protivvrednosti biće izrečeno za prekršaj službenog lica u organima državnih vlasti  -Globa u iznosu od 100 do 250 evra u denarskoj protivvrednosti biće izrečeno fizičkom licu-kontroloru ili obrađivaču za prekršaj   - Globa u iznosu od 300 do 500 evra u denarskoj protivvrednosti biće izrečeno odgovornom licu u telu koje prati poštovanje kodeksa postupanja, odnosno odgovorno lice u sertifikacionom telu     </vt:lpstr>
      <vt:lpstr>                                                           RIZICI   Prekršaji -  II kategorije  - Globa u iznosu do 4% od ukupnog godišnjeg prihoda  kontrolora/obrađivača-pravnog lica, (izraženog u apsolutnom iznosu) ostvarenog u poslovnoj godini koja prethodi godini u kojoj je prekršaj učinjen ili od ukupno ostvarenog prihoda; za kraći period godine koja prethodi prekršaju, ako je u toj godini pravno lice otpočelo sa radom biće izrečena za prekršaj pravno lice   - Globa u iznosu od 300 do 500 evra u denarskoj protivvrednosti biće izrečena odgovornom licu u pravnom licu  - Globa u iznosu od 100 do 500 evra u denarskoj protivvrednosti biće izrečena za prekršaj službeno lice u državnim organima   - Globa u iznosu od 100 do 250 evra u denarskoj protivvrednosti biće izrečena za prekršaj protiv fizičkog lica-kontrolora ili obrađivača   </vt:lpstr>
      <vt:lpstr>                                   RIZICI   Prekršaji - Video nadzora  Globa u iznosu od 1.000 do 10.000 evra u denarskoj protivvrednosti biće izrečena za prekršaj pravnog lica-kontrolor   - Globa u iznosu od 100 do 500 evra u u denarskoj protivvrednosti biće izrečena odgovornom licu u pravnom subjektu   -Globa u iznosu od 100 do 500 evra u denarskoj protivvrednosti biće izrečena za prekršaj službenog lica u državnim organima   -Globa u iznosu od 100 do 250 evra u denarskoj protivvrednosti biće izrečena za prekršaj protiv fizičkog lica-kontrolor ili obrađivač  </vt:lpstr>
      <vt:lpstr>PowerPoint Presentation</vt:lpstr>
      <vt:lpstr>          ZAKLJUČCI</vt:lpstr>
      <vt:lpstr>  Hvala na pažnji!  Pitanja i diskusija   </vt:lpstr>
      <vt:lpstr>  Predavač: m-r Marjana Planojevič,  Ekspert za zaštitu ličnih podataka e-mail: marjanaplanojevicllm@gmail.com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ЧЕКОРИ  ЗА УСОГЛАСУВАЊЕ СО ПРОПИСИТЕ ЗА ЗАШТИТА НА ЛИЧНИТЕ ПОДАТОЦИ</dc:title>
  <dc:creator>Marjana Planojevic</dc:creator>
  <cp:lastModifiedBy>Planojevic</cp:lastModifiedBy>
  <cp:revision>122</cp:revision>
  <dcterms:created xsi:type="dcterms:W3CDTF">2022-02-26T20:28:21Z</dcterms:created>
  <dcterms:modified xsi:type="dcterms:W3CDTF">2022-10-24T20:54:36Z</dcterms:modified>
</cp:coreProperties>
</file>